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5" r:id="rId2"/>
    <p:sldId id="572" r:id="rId3"/>
    <p:sldId id="573" r:id="rId4"/>
    <p:sldId id="571" r:id="rId5"/>
    <p:sldId id="541" r:id="rId6"/>
    <p:sldId id="544" r:id="rId7"/>
    <p:sldId id="547" r:id="rId8"/>
    <p:sldId id="552" r:id="rId9"/>
    <p:sldId id="546" r:id="rId10"/>
    <p:sldId id="557" r:id="rId11"/>
    <p:sldId id="565" r:id="rId12"/>
    <p:sldId id="566" r:id="rId13"/>
    <p:sldId id="574" r:id="rId14"/>
    <p:sldId id="563" r:id="rId15"/>
    <p:sldId id="576" r:id="rId16"/>
    <p:sldId id="569" r:id="rId17"/>
    <p:sldId id="575" r:id="rId18"/>
    <p:sldId id="577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AE0"/>
    <a:srgbClr val="F43CDA"/>
    <a:srgbClr val="F3EE35"/>
    <a:srgbClr val="FFFF66"/>
    <a:srgbClr val="404040"/>
    <a:srgbClr val="5F5F5F"/>
    <a:srgbClr val="E7E6D9"/>
    <a:srgbClr val="D6D0C4"/>
    <a:srgbClr val="7BB414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93" autoAdjust="0"/>
    <p:restoredTop sz="93584" autoAdjust="0"/>
  </p:normalViewPr>
  <p:slideViewPr>
    <p:cSldViewPr snapToGrid="0">
      <p:cViewPr>
        <p:scale>
          <a:sx n="117" d="100"/>
          <a:sy n="117" d="100"/>
        </p:scale>
        <p:origin x="-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C703E-F0BA-4ECD-8140-DF661C5A4F5F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98102-5CBF-411A-97F6-42A1FE0E3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83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55F5FF-B1CF-4D70-8BF8-44CE561F46F2}" type="slidenum">
              <a:rPr lang="fr-FR" altLang="fr-FR" smtClean="0"/>
              <a:pPr/>
              <a:t>6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653973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Les projets ne concernent plus uniquement la sauvegarde patrimoniale mais l’intérêt scientifique et la constitution de corpus.</a:t>
            </a:r>
          </a:p>
          <a:p>
            <a:pPr>
              <a:defRPr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Numérisation et diffusion des 10 mss du Trésor de la cathédrale de Narbonne.</a:t>
            </a:r>
          </a:p>
          <a:p>
            <a:pPr>
              <a:defRPr/>
            </a:pP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Mostaganem : Rédaction d’une convention pour intégrer la description de ces manuscrits dans Medium et diffuser la reproduction des documents médiévaux via la BVMM.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294ADC-90B5-4376-A1DF-0EB03DF74547}" type="slidenum">
              <a:rPr lang="fr-FR" altLang="fr-FR" smtClean="0"/>
              <a:pPr/>
              <a:t>8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663909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fr-FR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endParaRPr lang="fr-FR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endParaRPr lang="fr-FR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defRPr/>
            </a:pPr>
            <a:endParaRPr lang="fr-FR" dirty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BF7F52-4935-4D51-B756-8153A61C925C}" type="slidenum">
              <a:rPr lang="fr-FR" altLang="fr-FR" smtClean="0">
                <a:solidFill>
                  <a:srgbClr val="000000"/>
                </a:solidFill>
              </a:rPr>
              <a:pPr/>
              <a:t>11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87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word</a:t>
            </a:r>
            <a:r>
              <a:rPr lang="fr-FR" baseline="0" dirty="0"/>
              <a:t> about long </a:t>
            </a:r>
            <a:r>
              <a:rPr lang="fr-FR" baseline="0" dirty="0" err="1"/>
              <a:t>term</a:t>
            </a:r>
            <a:r>
              <a:rPr lang="fr-FR" baseline="0" dirty="0"/>
              <a:t> </a:t>
            </a:r>
            <a:r>
              <a:rPr lang="fr-FR" baseline="0" dirty="0" err="1"/>
              <a:t>preservation</a:t>
            </a:r>
            <a:endParaRPr lang="fr-FR" baseline="0" dirty="0"/>
          </a:p>
          <a:p>
            <a:r>
              <a:rPr lang="fr-FR" baseline="0" dirty="0" err="1"/>
              <a:t>It’s</a:t>
            </a:r>
            <a:r>
              <a:rPr lang="fr-FR" baseline="0" dirty="0"/>
              <a:t> </a:t>
            </a:r>
            <a:r>
              <a:rPr lang="fr-FR" baseline="0" dirty="0" err="1"/>
              <a:t>really</a:t>
            </a:r>
            <a:r>
              <a:rPr lang="fr-FR" baseline="0" dirty="0"/>
              <a:t> </a:t>
            </a:r>
            <a:r>
              <a:rPr lang="fr-FR" baseline="0" dirty="0" err="1"/>
              <a:t>pretty</a:t>
            </a:r>
            <a:r>
              <a:rPr lang="fr-FR" baseline="0" dirty="0"/>
              <a:t> </a:t>
            </a:r>
            <a:r>
              <a:rPr lang="fr-FR" baseline="0" dirty="0" err="1"/>
              <a:t>easy</a:t>
            </a:r>
            <a:r>
              <a:rPr lang="fr-FR" baseline="0" dirty="0"/>
              <a:t> to </a:t>
            </a:r>
            <a:r>
              <a:rPr lang="fr-FR" baseline="0" dirty="0" err="1"/>
              <a:t>lose</a:t>
            </a:r>
            <a:r>
              <a:rPr lang="fr-FR" baseline="0" dirty="0"/>
              <a:t> digital data!</a:t>
            </a:r>
          </a:p>
          <a:p>
            <a:r>
              <a:rPr lang="fr-FR" baseline="0" dirty="0"/>
              <a:t>You deal </a:t>
            </a:r>
            <a:r>
              <a:rPr lang="fr-FR" baseline="0" dirty="0" err="1"/>
              <a:t>with</a:t>
            </a:r>
            <a:r>
              <a:rPr lang="fr-FR" baseline="0" dirty="0"/>
              <a:t> </a:t>
            </a:r>
            <a:r>
              <a:rPr lang="fr-FR" baseline="0" dirty="0" err="1"/>
              <a:t>several</a:t>
            </a:r>
            <a:r>
              <a:rPr lang="fr-FR" baseline="0" dirty="0"/>
              <a:t> </a:t>
            </a:r>
            <a:r>
              <a:rPr lang="fr-FR" baseline="0" dirty="0" err="1"/>
              <a:t>layers</a:t>
            </a:r>
            <a:r>
              <a:rPr lang="fr-FR" baseline="0" dirty="0"/>
              <a:t> of issues </a:t>
            </a:r>
            <a:r>
              <a:rPr lang="mr-IN" baseline="0" dirty="0"/>
              <a:t>…</a:t>
            </a:r>
            <a:r>
              <a:rPr lang="fr-FR" baseline="0" dirty="0"/>
              <a:t>.  </a:t>
            </a:r>
          </a:p>
          <a:p>
            <a:endParaRPr lang="fr-FR" baseline="0" dirty="0"/>
          </a:p>
          <a:p>
            <a:r>
              <a:rPr lang="fr-FR" baseline="0" dirty="0" err="1"/>
              <a:t>What</a:t>
            </a:r>
            <a:r>
              <a:rPr lang="fr-FR" baseline="0" dirty="0"/>
              <a:t> </a:t>
            </a:r>
            <a:r>
              <a:rPr lang="fr-FR" baseline="0" dirty="0" err="1"/>
              <a:t>we</a:t>
            </a:r>
            <a:r>
              <a:rPr lang="fr-FR" baseline="0" dirty="0"/>
              <a:t> do at Huma-Num </a:t>
            </a:r>
            <a:r>
              <a:rPr lang="fr-FR" baseline="0" dirty="0" err="1"/>
              <a:t>is</a:t>
            </a:r>
            <a:r>
              <a:rPr lang="fr-FR" baseline="0" dirty="0"/>
              <a:t> to </a:t>
            </a:r>
            <a:r>
              <a:rPr lang="fr-FR" baseline="0" dirty="0" err="1"/>
              <a:t>rely</a:t>
            </a:r>
            <a:r>
              <a:rPr lang="fr-FR" baseline="0" dirty="0"/>
              <a:t> on CINES </a:t>
            </a:r>
            <a:r>
              <a:rPr lang="fr-FR" baseline="0" dirty="0" err="1"/>
              <a:t>ability</a:t>
            </a:r>
            <a:r>
              <a:rPr lang="fr-FR" baseline="0" dirty="0"/>
              <a:t> to </a:t>
            </a:r>
            <a:r>
              <a:rPr lang="fr-FR" baseline="0" dirty="0" err="1"/>
              <a:t>preserve</a:t>
            </a:r>
            <a:r>
              <a:rPr lang="fr-FR" baseline="0" dirty="0"/>
              <a:t> data for the long </a:t>
            </a:r>
            <a:r>
              <a:rPr lang="fr-FR" baseline="0" dirty="0" err="1"/>
              <a:t>run</a:t>
            </a:r>
            <a:r>
              <a:rPr lang="fr-FR" baseline="0" dirty="0"/>
              <a:t> </a:t>
            </a:r>
            <a:r>
              <a:rPr lang="mr-IN" baseline="0" dirty="0"/>
              <a:t>…</a:t>
            </a:r>
            <a:r>
              <a:rPr lang="fr-FR" baseline="0" dirty="0"/>
              <a:t> </a:t>
            </a:r>
          </a:p>
          <a:p>
            <a:r>
              <a:rPr lang="fr-FR" baseline="0" dirty="0"/>
              <a:t>Our main </a:t>
            </a:r>
            <a:r>
              <a:rPr lang="fr-FR" baseline="0" dirty="0" err="1"/>
              <a:t>role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to </a:t>
            </a:r>
            <a:r>
              <a:rPr lang="fr-FR" baseline="0" dirty="0" err="1"/>
              <a:t>act</a:t>
            </a:r>
            <a:r>
              <a:rPr lang="fr-FR" baseline="0" dirty="0"/>
              <a:t> as a  « go-</a:t>
            </a:r>
            <a:r>
              <a:rPr lang="fr-FR" baseline="0" dirty="0" err="1"/>
              <a:t>between</a:t>
            </a:r>
            <a:r>
              <a:rPr lang="fr-FR" baseline="0" dirty="0"/>
              <a:t> » </a:t>
            </a:r>
            <a:r>
              <a:rPr lang="fr-FR" baseline="0" dirty="0" err="1"/>
              <a:t>between</a:t>
            </a:r>
            <a:r>
              <a:rPr lang="fr-FR" baseline="0" dirty="0"/>
              <a:t> CINES and </a:t>
            </a:r>
            <a:r>
              <a:rPr lang="fr-FR" baseline="0" dirty="0" err="1"/>
              <a:t>Producers</a:t>
            </a:r>
            <a:endParaRPr lang="fr-FR" baseline="0" dirty="0"/>
          </a:p>
          <a:p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also</a:t>
            </a:r>
            <a:r>
              <a:rPr lang="fr-FR" baseline="0" dirty="0"/>
              <a:t> push new formats, new types of </a:t>
            </a:r>
            <a:r>
              <a:rPr lang="fr-FR" baseline="0" dirty="0" err="1"/>
              <a:t>metadata</a:t>
            </a:r>
            <a:r>
              <a:rPr lang="fr-FR" baseline="0" dirty="0"/>
              <a:t> and </a:t>
            </a:r>
            <a:r>
              <a:rPr lang="fr-FR" baseline="0" dirty="0" err="1"/>
              <a:t>processes</a:t>
            </a:r>
            <a:r>
              <a:rPr lang="fr-FR" baseline="0" dirty="0"/>
              <a:t> in CINES</a:t>
            </a:r>
          </a:p>
          <a:p>
            <a:r>
              <a:rPr lang="fr-FR" baseline="0" dirty="0"/>
              <a:t>For </a:t>
            </a:r>
            <a:r>
              <a:rPr lang="fr-FR" baseline="0" dirty="0" err="1"/>
              <a:t>example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initiated</a:t>
            </a:r>
            <a:r>
              <a:rPr lang="fr-FR" baseline="0" dirty="0"/>
              <a:t> </a:t>
            </a:r>
            <a:r>
              <a:rPr lang="fr-FR" baseline="0" dirty="0" err="1"/>
              <a:t>projects</a:t>
            </a:r>
            <a:r>
              <a:rPr lang="fr-FR" baseline="0" dirty="0"/>
              <a:t> about TEI </a:t>
            </a:r>
            <a:r>
              <a:rPr lang="fr-FR" baseline="0" dirty="0" err="1"/>
              <a:t>preservation</a:t>
            </a:r>
            <a:r>
              <a:rPr lang="fr-FR" baseline="0" dirty="0"/>
              <a:t> and 3D </a:t>
            </a:r>
            <a:r>
              <a:rPr lang="fr-FR" baseline="0" dirty="0" err="1"/>
              <a:t>objects</a:t>
            </a:r>
            <a:r>
              <a:rPr lang="fr-FR" baseline="0" dirty="0"/>
              <a:t> </a:t>
            </a:r>
            <a:r>
              <a:rPr lang="mr-IN" baseline="0" dirty="0"/>
              <a:t>…</a:t>
            </a:r>
            <a:r>
              <a:rPr lang="fr-FR" baseline="0" dirty="0"/>
              <a:t> </a:t>
            </a:r>
            <a:r>
              <a:rPr lang="fr-FR" baseline="0" dirty="0" err="1"/>
              <a:t>relying</a:t>
            </a:r>
            <a:r>
              <a:rPr lang="fr-FR" baseline="0" dirty="0"/>
              <a:t> on the expertise of Huma-</a:t>
            </a:r>
            <a:r>
              <a:rPr lang="fr-FR" baseline="0" dirty="0" err="1"/>
              <a:t>Num’s</a:t>
            </a:r>
            <a:r>
              <a:rPr lang="fr-FR" baseline="0" dirty="0"/>
              <a:t> consortia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BBF2-9634-4C4B-A31A-D0E269E9A1C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60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3A73-5499-4F83-8E77-4450D4F09CC0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12F1-1335-4B5F-90C6-3446D1D35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93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3A73-5499-4F83-8E77-4450D4F09CC0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12F1-1335-4B5F-90C6-3446D1D35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75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3A73-5499-4F83-8E77-4450D4F09CC0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12F1-1335-4B5F-90C6-3446D1D35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189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7669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Click="0" advTm="6000">
        <p15:prstTrans prst="peelOff"/>
      </p:transition>
    </mc:Choice>
    <mc:Fallback xmlns="">
      <p:transition spd="med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3A73-5499-4F83-8E77-4450D4F09CC0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12F1-1335-4B5F-90C6-3446D1D35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026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3A73-5499-4F83-8E77-4450D4F09CC0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12F1-1335-4B5F-90C6-3446D1D35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36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3A73-5499-4F83-8E77-4450D4F09CC0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12F1-1335-4B5F-90C6-3446D1D35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69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3A73-5499-4F83-8E77-4450D4F09CC0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12F1-1335-4B5F-90C6-3446D1D35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41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3A73-5499-4F83-8E77-4450D4F09CC0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12F1-1335-4B5F-90C6-3446D1D35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73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3A73-5499-4F83-8E77-4450D4F09CC0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12F1-1335-4B5F-90C6-3446D1D35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30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3A73-5499-4F83-8E77-4450D4F09CC0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12F1-1335-4B5F-90C6-3446D1D35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0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3A73-5499-4F83-8E77-4450D4F09CC0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312F1-1335-4B5F-90C6-3446D1D35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06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93A73-5499-4F83-8E77-4450D4F09CC0}" type="datetimeFigureOut">
              <a:rPr lang="fr-FR" smtClean="0"/>
              <a:t>06/02/2020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312F1-1335-4B5F-90C6-3446D1D35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pic>
        <p:nvPicPr>
          <p:cNvPr id="3075" name="Picture 14" descr="E:\communication\Enluminures étude\recherche images\IRHT_141950_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E:\Texte Octobre 2010 Plaquette\illustrations\Selection bandeau\traité\IRHT_091540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765175"/>
            <a:ext cx="161607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6" descr="E:\Texte Octobre 2010 Plaquette\illustrations\IRHT_024863_2B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868863"/>
            <a:ext cx="170656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7" descr="E:\Texte Octobre 2010 Plaquette\illustrations\traités\montage3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652963"/>
            <a:ext cx="34925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8" descr="E:\Texte Octobre 2010 Plaquette\illustrations\traités\IRHT_120607_2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30388"/>
            <a:ext cx="1439862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0" descr="E:\communication\Enluminures étude\recherche images\IRHT_161839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723900"/>
            <a:ext cx="158432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1" descr="E:\communication\Enluminures étude\recherche images\IRHT_160879_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11525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7272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-1" y="0"/>
            <a:ext cx="9144001" cy="79171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297000">
              <a:spcBef>
                <a:spcPts val="0"/>
              </a:spcBef>
              <a:tabLst>
                <a:tab pos="0" algn="l"/>
              </a:tabLst>
            </a:pPr>
            <a:r>
              <a:rPr lang="fr-FR" sz="3200" dirty="0" smtClean="0">
                <a:solidFill>
                  <a:schemeClr val="bg1"/>
                </a:solidFill>
              </a:rPr>
              <a:t>		</a:t>
            </a:r>
            <a:r>
              <a:rPr lang="fr-FR" sz="4000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Liens vers les bases scientifiques</a:t>
            </a:r>
            <a:endParaRPr lang="fr-FR" sz="4000" dirty="0">
              <a:solidFill>
                <a:schemeClr val="bg1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46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Click="0" advTm="6000">
        <p15:prstTrans prst="peelOff"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1045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5603" name="Titre 1"/>
          <p:cNvSpPr>
            <a:spLocks noGrp="1"/>
          </p:cNvSpPr>
          <p:nvPr>
            <p:ph type="ctrTitle"/>
          </p:nvPr>
        </p:nvSpPr>
        <p:spPr>
          <a:xfrm>
            <a:off x="246060" y="9050"/>
            <a:ext cx="8569325" cy="822325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50000"/>
              </a:lnSpc>
              <a:buClr>
                <a:schemeClr val="bg1">
                  <a:lumMod val="85000"/>
                </a:schemeClr>
              </a:buClr>
              <a:defRPr/>
            </a:pPr>
            <a:r>
              <a:rPr lang="fr-FR" altLang="fr-FR" sz="3600" dirty="0" smtClean="0">
                <a:solidFill>
                  <a:schemeClr val="bg1"/>
                </a:solidFill>
              </a:rPr>
              <a:t>Préparation </a:t>
            </a:r>
            <a:r>
              <a:rPr lang="fr-FR" altLang="fr-FR" sz="3600" dirty="0">
                <a:solidFill>
                  <a:schemeClr val="bg1"/>
                </a:solidFill>
              </a:rPr>
              <a:t>d</a:t>
            </a:r>
            <a:r>
              <a:rPr lang="fr-FR" altLang="fr-FR" sz="3600" dirty="0" smtClean="0">
                <a:solidFill>
                  <a:schemeClr val="bg1"/>
                </a:solidFill>
              </a:rPr>
              <a:t>es campagnes avec MEDIUM</a:t>
            </a:r>
            <a:endParaRPr lang="fr-FR" altLang="fr-FR" sz="3600" dirty="0">
              <a:solidFill>
                <a:schemeClr val="bg1"/>
              </a:solidFill>
            </a:endParaRPr>
          </a:p>
        </p:txBody>
      </p:sp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769470" y="1290235"/>
            <a:ext cx="87852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FFC000"/>
              </a:buClr>
            </a:pPr>
            <a:r>
              <a:rPr lang="fr-FR" altLang="fr-FR" sz="2000" dirty="0"/>
              <a:t>Exemple pour la campagne menée en </a:t>
            </a:r>
            <a:r>
              <a:rPr lang="fr-FR" altLang="fr-FR" sz="2000" dirty="0" smtClean="0"/>
              <a:t>Bourgogne</a:t>
            </a:r>
            <a:endParaRPr lang="fr-FR" altLang="fr-FR" sz="800" dirty="0"/>
          </a:p>
          <a:p>
            <a:pPr algn="just" eaLnBrk="1" hangingPunct="1">
              <a:buClr>
                <a:srgbClr val="FFC000"/>
              </a:buClr>
            </a:pPr>
            <a:endParaRPr lang="fr-FR" altLang="fr-FR" sz="2000" dirty="0">
              <a:solidFill>
                <a:srgbClr val="89814E"/>
              </a:solidFill>
            </a:endParaRPr>
          </a:p>
        </p:txBody>
      </p:sp>
      <p:sp>
        <p:nvSpPr>
          <p:cNvPr id="25605" name="ZoneTexte 6"/>
          <p:cNvSpPr txBox="1">
            <a:spLocks noChangeArrowheads="1"/>
          </p:cNvSpPr>
          <p:nvPr/>
        </p:nvSpPr>
        <p:spPr bwMode="auto">
          <a:xfrm>
            <a:off x="900113" y="22050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310868"/>
              </p:ext>
            </p:extLst>
          </p:nvPr>
        </p:nvGraphicFramePr>
        <p:xfrm>
          <a:off x="884236" y="2109643"/>
          <a:ext cx="7292975" cy="4456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9352"/>
                <a:gridCol w="1413273"/>
                <a:gridCol w="1120872"/>
                <a:gridCol w="811413"/>
                <a:gridCol w="631434"/>
                <a:gridCol w="811079"/>
                <a:gridCol w="653029"/>
                <a:gridCol w="672523"/>
              </a:tblGrid>
              <a:tr h="43877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Ville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Etablissement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 dirty="0">
                          <a:effectLst/>
                        </a:rPr>
                        <a:t>Code postal et localité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Reproduction manuscrits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Reproduction enluminures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Nb manuscrits ds Medium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Repro. intégrales faites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Repro. intégrales à faire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ctr"/>
                </a:tc>
              </a:tr>
              <a:tr h="43877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CLUNY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Bibliothèque municipale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71250 CLUNY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sans objet (3 mss en déficit, 1989)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sans objet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</a:tr>
              <a:tr h="25595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CLUNY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Musée d'Art et d'Archéologie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71250 CLUNY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faire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non fait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</a:tr>
              <a:tr h="251153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MACON</a:t>
                      </a:r>
                      <a:endParaRPr lang="fr-FR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Académie</a:t>
                      </a:r>
                      <a:endParaRPr lang="fr-FR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71000 </a:t>
                      </a:r>
                      <a:r>
                        <a:rPr lang="fr-FR" sz="800" u="none" strike="noStrike" dirty="0" smtClean="0">
                          <a:effectLst/>
                        </a:rPr>
                        <a:t>MACON</a:t>
                      </a:r>
                      <a:endParaRPr lang="fr-FR" sz="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faire</a:t>
                      </a:r>
                      <a:endParaRPr lang="fr-FR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non fait</a:t>
                      </a:r>
                      <a:endParaRPr lang="fr-FR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</a:tr>
              <a:tr h="2925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MACON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Archives départementales de Saône-et-Loire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71000 MACON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fait (1989)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non fait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7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</a:tr>
              <a:tr h="14625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MACON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Archives municipales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71000 MACON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fait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non fait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38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38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</a:tr>
              <a:tr h="25595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MACON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Bibliothèque municipale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71000 MACON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fait (1989-1990)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complet 1979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27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25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</a:tr>
              <a:tr h="380274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MARCIGNY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Musée de la Tour du Moulin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71110 MARCIGNY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faire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non fait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</a:tr>
              <a:tr h="50459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TOURNUS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Bibliothèque municipale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71700 TOURNUS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fait (1989)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complet ?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1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</a:tr>
              <a:tr h="380274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TOURNUS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Hôtel-Dieu - Musée Greuze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71700 TOURNUS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faire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non fait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0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</a:tr>
              <a:tr h="380274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BOURG-EN-BRESSE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Archives départementales de l'Ain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01000 BOURG-EN-BRESSE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fait par les AD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non fait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4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</a:tr>
              <a:tr h="438778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BOURG-EN-BRESSE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Archives municipales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01000 BOURG-EN-BRESSE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fait (cf. site archives), compléter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non fait</a:t>
                      </a:r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31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25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1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</a:tr>
              <a:tr h="29252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BOURG-EN-BRESSE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Bibliothèque municipale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 dirty="0">
                          <a:effectLst/>
                        </a:rPr>
                        <a:t>01000 BOURG-EN-BRESSE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faire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u="none" strike="noStrike">
                          <a:effectLst/>
                        </a:rPr>
                        <a:t>non fait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21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>
                          <a:effectLst/>
                        </a:rPr>
                        <a:t>8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u="none" strike="noStrike" dirty="0">
                          <a:effectLst/>
                        </a:rPr>
                        <a:t>16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12" marR="7312" marT="731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723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19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62890" y="-101600"/>
            <a:ext cx="81446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bg1">
                  <a:lumMod val="85000"/>
                </a:schemeClr>
              </a:buClr>
              <a:defRPr/>
            </a:pPr>
            <a:r>
              <a:rPr lang="fr-FR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Signalement des documents avec MEDIUM</a:t>
            </a:r>
            <a:endParaRPr lang="fr-FR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815" y="1254703"/>
            <a:ext cx="8208962" cy="9679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fr-FR" sz="20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V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ille, établissements, cotes, folios, description matérielle, contenu, provenance, date etc…</a:t>
            </a:r>
            <a:endParaRPr lang="fr-FR" sz="20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1059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91440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3444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19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62890" y="-101600"/>
            <a:ext cx="7339060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bg1">
                  <a:lumMod val="85000"/>
                </a:schemeClr>
              </a:buClr>
              <a:defRPr/>
            </a:pPr>
            <a:r>
              <a:rPr lang="fr-FR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Préparation des fichiers de récolement</a:t>
            </a:r>
            <a:endParaRPr lang="fr-FR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456"/>
            <a:ext cx="9144000" cy="41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219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à coins arrondis 24"/>
          <p:cNvSpPr/>
          <p:nvPr/>
        </p:nvSpPr>
        <p:spPr bwMode="auto">
          <a:xfrm>
            <a:off x="5267196" y="5121047"/>
            <a:ext cx="2784475" cy="11229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-34925" y="0"/>
            <a:ext cx="9196388" cy="1084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7411" name="Titre 1"/>
          <p:cNvSpPr txBox="1">
            <a:spLocks/>
          </p:cNvSpPr>
          <p:nvPr/>
        </p:nvSpPr>
        <p:spPr bwMode="auto">
          <a:xfrm>
            <a:off x="323850" y="115888"/>
            <a:ext cx="8569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Calibri Light" panose="020F0302020204030204" pitchFamily="34" charset="0"/>
              </a:rPr>
              <a:t>La reproduction des manuscrits : processus</a:t>
            </a:r>
          </a:p>
        </p:txBody>
      </p:sp>
      <p:sp>
        <p:nvSpPr>
          <p:cNvPr id="17413" name="ZoneTexte 2"/>
          <p:cNvSpPr txBox="1">
            <a:spLocks noChangeArrowheads="1"/>
          </p:cNvSpPr>
          <p:nvPr/>
        </p:nvSpPr>
        <p:spPr bwMode="auto">
          <a:xfrm>
            <a:off x="5139424" y="3510545"/>
            <a:ext cx="29883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b="1" dirty="0"/>
              <a:t>Campagnes de numérisation</a:t>
            </a:r>
          </a:p>
          <a:p>
            <a:pPr algn="ctr"/>
            <a:r>
              <a:rPr lang="fr-FR" altLang="fr-FR" sz="1200" dirty="0"/>
              <a:t>Mise en place des calendriers</a:t>
            </a:r>
            <a:endParaRPr lang="fr-FR" altLang="fr-FR" sz="1200" b="1" dirty="0"/>
          </a:p>
          <a:p>
            <a:pPr algn="ctr"/>
            <a:r>
              <a:rPr lang="fr-FR" altLang="fr-FR" sz="1200" dirty="0"/>
              <a:t>Installation et mise en place technique</a:t>
            </a:r>
          </a:p>
          <a:p>
            <a:pPr algn="ctr"/>
            <a:r>
              <a:rPr lang="fr-FR" altLang="fr-FR" sz="1200" dirty="0"/>
              <a:t>Préparation des métadonnées</a:t>
            </a:r>
          </a:p>
          <a:p>
            <a:pPr algn="ctr"/>
            <a:r>
              <a:rPr lang="fr-FR" altLang="fr-FR" sz="1200" dirty="0"/>
              <a:t>Prise de vue HD et traitement</a:t>
            </a:r>
          </a:p>
        </p:txBody>
      </p:sp>
      <p:sp>
        <p:nvSpPr>
          <p:cNvPr id="17414" name="ZoneTexte 6"/>
          <p:cNvSpPr txBox="1">
            <a:spLocks noChangeArrowheads="1"/>
          </p:cNvSpPr>
          <p:nvPr/>
        </p:nvSpPr>
        <p:spPr bwMode="auto">
          <a:xfrm>
            <a:off x="779248" y="1371313"/>
            <a:ext cx="29193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1600" b="1" dirty="0"/>
              <a:t>Préparation des campagnes</a:t>
            </a:r>
          </a:p>
          <a:p>
            <a:pPr algn="ctr"/>
            <a:r>
              <a:rPr lang="fr-FR" altLang="fr-FR" sz="1200" dirty="0"/>
              <a:t>Réunion de programme </a:t>
            </a:r>
            <a:endParaRPr lang="fr-FR" altLang="fr-FR" sz="1200" dirty="0" smtClean="0"/>
          </a:p>
          <a:p>
            <a:pPr algn="ctr"/>
            <a:r>
              <a:rPr lang="fr-FR" altLang="fr-FR" sz="1200" dirty="0" smtClean="0"/>
              <a:t>Contacts </a:t>
            </a:r>
            <a:r>
              <a:rPr lang="fr-FR" altLang="fr-FR" sz="1200" dirty="0"/>
              <a:t>avec les bibliothèques</a:t>
            </a:r>
          </a:p>
          <a:p>
            <a:pPr algn="ctr"/>
            <a:r>
              <a:rPr lang="fr-FR" altLang="fr-FR" sz="1200" dirty="0" smtClean="0"/>
              <a:t>Dépouillement </a:t>
            </a:r>
            <a:r>
              <a:rPr lang="fr-FR" altLang="fr-FR" sz="1200" dirty="0"/>
              <a:t>des sources</a:t>
            </a:r>
          </a:p>
          <a:p>
            <a:pPr algn="ctr"/>
            <a:r>
              <a:rPr lang="fr-FR" altLang="fr-FR" sz="1200" dirty="0"/>
              <a:t>Préparation des fichiers de </a:t>
            </a:r>
            <a:r>
              <a:rPr lang="fr-FR" altLang="fr-FR" sz="1200" dirty="0" smtClean="0"/>
              <a:t>récolement</a:t>
            </a:r>
            <a:endParaRPr lang="fr-FR" altLang="fr-FR" sz="1200" dirty="0"/>
          </a:p>
        </p:txBody>
      </p:sp>
      <p:sp>
        <p:nvSpPr>
          <p:cNvPr id="17416" name="ZoneTexte 29"/>
          <p:cNvSpPr txBox="1">
            <a:spLocks noChangeArrowheads="1"/>
          </p:cNvSpPr>
          <p:nvPr/>
        </p:nvSpPr>
        <p:spPr bwMode="auto">
          <a:xfrm>
            <a:off x="5257100" y="5284999"/>
            <a:ext cx="2818400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b="1" dirty="0"/>
              <a:t>BVMM</a:t>
            </a:r>
          </a:p>
          <a:p>
            <a:pPr algn="ctr"/>
            <a:r>
              <a:rPr lang="fr-FR" altLang="fr-FR" sz="1200" b="1" dirty="0"/>
              <a:t>Mise en ligne des documents</a:t>
            </a:r>
          </a:p>
          <a:p>
            <a:pPr algn="ctr"/>
            <a:r>
              <a:rPr lang="fr-FR" altLang="fr-FR" sz="1200" dirty="0"/>
              <a:t>Convention/accord des </a:t>
            </a:r>
            <a:r>
              <a:rPr lang="fr-FR" altLang="fr-FR" sz="1200" dirty="0" smtClean="0"/>
              <a:t>établissements</a:t>
            </a:r>
            <a:endParaRPr lang="fr-FR" altLang="fr-FR" sz="1200" dirty="0"/>
          </a:p>
        </p:txBody>
      </p:sp>
      <p:sp>
        <p:nvSpPr>
          <p:cNvPr id="27" name="Organigramme : Extraire 26"/>
          <p:cNvSpPr/>
          <p:nvPr/>
        </p:nvSpPr>
        <p:spPr>
          <a:xfrm rot="5400000">
            <a:off x="4360931" y="3648827"/>
            <a:ext cx="810724" cy="571192"/>
          </a:xfrm>
          <a:prstGeom prst="flowChartExtra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Organigramme : Fusion 27"/>
          <p:cNvSpPr/>
          <p:nvPr/>
        </p:nvSpPr>
        <p:spPr>
          <a:xfrm>
            <a:off x="1794380" y="2578690"/>
            <a:ext cx="859414" cy="547687"/>
          </a:xfrm>
          <a:prstGeom prst="flowChartMerg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18" name="Organigramme : Extraire 17"/>
          <p:cNvSpPr/>
          <p:nvPr/>
        </p:nvSpPr>
        <p:spPr>
          <a:xfrm rot="10800000">
            <a:off x="5910510" y="4627345"/>
            <a:ext cx="1383550" cy="401216"/>
          </a:xfrm>
          <a:prstGeom prst="flowChartExtra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267669" y="3372936"/>
            <a:ext cx="3942545" cy="1122975"/>
            <a:chOff x="240442" y="3631221"/>
            <a:chExt cx="3942545" cy="1122975"/>
          </a:xfrm>
        </p:grpSpPr>
        <p:sp>
          <p:nvSpPr>
            <p:cNvPr id="2" name="Rectangle à coins arrondis 1"/>
            <p:cNvSpPr/>
            <p:nvPr/>
          </p:nvSpPr>
          <p:spPr bwMode="auto">
            <a:xfrm>
              <a:off x="240442" y="3631221"/>
              <a:ext cx="3942545" cy="112297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99088" y="3695046"/>
              <a:ext cx="364999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b="1" dirty="0"/>
                <a:t>Medium</a:t>
              </a:r>
            </a:p>
            <a:p>
              <a:pPr algn="ctr"/>
              <a:r>
                <a:rPr lang="fr-FR" altLang="fr-FR" dirty="0"/>
                <a:t>Répertoire des cotes de manuscrits</a:t>
              </a:r>
            </a:p>
            <a:p>
              <a:pPr algn="ctr"/>
              <a:r>
                <a:rPr lang="fr-FR" altLang="fr-FR" dirty="0"/>
                <a:t>Gestion des reproductions</a:t>
              </a:r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89" y="1289617"/>
            <a:ext cx="3589379" cy="2015574"/>
          </a:xfrm>
          <a:prstGeom prst="rect">
            <a:avLst/>
          </a:prstGeom>
        </p:spPr>
      </p:pic>
      <p:pic>
        <p:nvPicPr>
          <p:cNvPr id="14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64" y="4675649"/>
            <a:ext cx="2628871" cy="197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0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4925" y="0"/>
            <a:ext cx="9196388" cy="1084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7411" name="Titre 1"/>
          <p:cNvSpPr txBox="1">
            <a:spLocks/>
          </p:cNvSpPr>
          <p:nvPr/>
        </p:nvSpPr>
        <p:spPr bwMode="auto">
          <a:xfrm>
            <a:off x="323850" y="115888"/>
            <a:ext cx="8569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Gestion des reproduction</a:t>
            </a:r>
            <a:r>
              <a:rPr lang="fr-FR" altLang="fr-FR" sz="36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: Medium</a:t>
            </a:r>
            <a:endParaRPr lang="fr-FR" altLang="fr-FR" sz="3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6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711" y="1200151"/>
            <a:ext cx="7569382" cy="51102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9886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8014" cy="1268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18244" y="311040"/>
            <a:ext cx="883279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>
              <a:buClr>
                <a:schemeClr val="bg1">
                  <a:lumMod val="85000"/>
                </a:schemeClr>
              </a:buClr>
              <a:defRPr/>
            </a:pPr>
            <a:r>
              <a:rPr lang="fr-FR" sz="3600" dirty="0">
                <a:solidFill>
                  <a:schemeClr val="bg1"/>
                </a:solidFill>
                <a:latin typeface="+mj-lt"/>
              </a:rPr>
              <a:t>Archivage des </a:t>
            </a:r>
            <a:r>
              <a:rPr lang="fr-FR" sz="3600" dirty="0" smtClean="0">
                <a:solidFill>
                  <a:schemeClr val="bg1"/>
                </a:solidFill>
                <a:latin typeface="+mj-lt"/>
              </a:rPr>
              <a:t>données Huma - </a:t>
            </a:r>
            <a:r>
              <a:rPr lang="fr-FR" sz="3600" dirty="0" err="1" smtClean="0">
                <a:solidFill>
                  <a:schemeClr val="bg1"/>
                </a:solidFill>
                <a:latin typeface="+mj-lt"/>
              </a:rPr>
              <a:t>Num</a:t>
            </a:r>
            <a:endParaRPr lang="fr-FR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23850" y="1387475"/>
            <a:ext cx="8569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1" indent="-3429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Mise en place d’un archivage pérenne des images et des métadonnées avec le TGIR 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des humanités numériques et 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le </a:t>
            </a:r>
            <a:r>
              <a:rPr lang="fr-FR" sz="2000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Cines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de Montpellier.</a:t>
            </a:r>
            <a:endParaRPr lang="fr-FR" altLang="fr-FR" sz="2000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9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387" y="2522537"/>
            <a:ext cx="5700713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0985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047" y="1012980"/>
            <a:ext cx="2634959" cy="1315504"/>
          </a:xfrm>
          <a:prstGeom prst="rect">
            <a:avLst/>
          </a:prstGeom>
        </p:spPr>
      </p:pic>
      <p:sp>
        <p:nvSpPr>
          <p:cNvPr id="4" name="Titre 34"/>
          <p:cNvSpPr>
            <a:spLocks noGrp="1"/>
          </p:cNvSpPr>
          <p:nvPr>
            <p:ph type="title"/>
          </p:nvPr>
        </p:nvSpPr>
        <p:spPr>
          <a:xfrm>
            <a:off x="561948" y="975500"/>
            <a:ext cx="7560840" cy="695232"/>
          </a:xfrm>
        </p:spPr>
        <p:txBody>
          <a:bodyPr>
            <a:noAutofit/>
          </a:bodyPr>
          <a:lstStyle/>
          <a:p>
            <a:r>
              <a:rPr lang="en-GB" sz="2800" dirty="0" err="1">
                <a:latin typeface="Helvetica" charset="0"/>
                <a:ea typeface="Helvetica" charset="0"/>
                <a:cs typeface="Helvetica" charset="0"/>
              </a:rPr>
              <a:t>Préservation</a:t>
            </a:r>
            <a:r>
              <a:rPr lang="en-GB" sz="28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GB" sz="2800" dirty="0" err="1">
                <a:latin typeface="Helvetica" charset="0"/>
                <a:ea typeface="Helvetica" charset="0"/>
                <a:cs typeface="Helvetica" charset="0"/>
              </a:rPr>
              <a:t>à</a:t>
            </a:r>
            <a:r>
              <a:rPr lang="en-GB" sz="2800" dirty="0">
                <a:latin typeface="Helvetica" charset="0"/>
                <a:ea typeface="Helvetica" charset="0"/>
                <a:cs typeface="Helvetica" charset="0"/>
              </a:rPr>
              <a:t> long </a:t>
            </a:r>
            <a:r>
              <a:rPr lang="en-GB" sz="2800" dirty="0" err="1">
                <a:latin typeface="Helvetica" charset="0"/>
                <a:ea typeface="Helvetica" charset="0"/>
                <a:cs typeface="Helvetica" charset="0"/>
              </a:rPr>
              <a:t>terme</a:t>
            </a:r>
            <a:endParaRPr lang="en-GB" sz="2800" b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Picture 2" descr="C:\Data\9 - RESSOURCES-OUTILS\Huma-Num\Ressources\charte-graphique\logo-huma-num\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6346846"/>
            <a:ext cx="1860550" cy="51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ichier:Logo cines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187" y="5206656"/>
            <a:ext cx="1948181" cy="137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re 1"/>
          <p:cNvSpPr txBox="1">
            <a:spLocks/>
          </p:cNvSpPr>
          <p:nvPr/>
        </p:nvSpPr>
        <p:spPr>
          <a:xfrm>
            <a:off x="494927" y="2023094"/>
            <a:ext cx="8408046" cy="2862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>
                <a:latin typeface="Helvetica" charset="0"/>
                <a:ea typeface="Helvetica" charset="0"/>
                <a:cs typeface="Helvetica" charset="0"/>
              </a:rPr>
              <a:t>Huma-Num accompagne les projets </a:t>
            </a:r>
            <a:endParaRPr lang="fr-FR" sz="2400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l"/>
            <a:r>
              <a:rPr lang="fr-FR" sz="2400" dirty="0" smtClean="0">
                <a:latin typeface="Helvetica" charset="0"/>
                <a:ea typeface="Helvetica" charset="0"/>
                <a:cs typeface="Helvetica" charset="0"/>
              </a:rPr>
              <a:t>de </a:t>
            </a:r>
            <a:r>
              <a:rPr lang="fr-FR" sz="2400" dirty="0">
                <a:latin typeface="Helvetica" charset="0"/>
                <a:ea typeface="Helvetica" charset="0"/>
                <a:cs typeface="Helvetica" charset="0"/>
              </a:rPr>
              <a:t>préservation et en  finance l’archivage </a:t>
            </a:r>
          </a:p>
          <a:p>
            <a:pPr algn="l"/>
            <a:endParaRPr lang="fr-FR" sz="2000" dirty="0">
              <a:latin typeface="Helvetica" charset="0"/>
              <a:ea typeface="Helvetica" charset="0"/>
              <a:cs typeface="Helvetica" charset="0"/>
            </a:endParaRPr>
          </a:p>
          <a:p>
            <a:pPr algn="l"/>
            <a:r>
              <a:rPr lang="fr-FR" sz="2000" dirty="0">
                <a:latin typeface="Helvetica" charset="0"/>
                <a:ea typeface="Helvetica" charset="0"/>
                <a:cs typeface="Helvetica" charset="0"/>
              </a:rPr>
              <a:t>L</a:t>
            </a:r>
            <a:r>
              <a:rPr lang="fr-FR" sz="1800" dirty="0">
                <a:latin typeface="Helvetica" charset="0"/>
                <a:ea typeface="Helvetica" charset="0"/>
                <a:cs typeface="Helvetica" charset="0"/>
              </a:rPr>
              <a:t>iens entre les producteurs de données et le CINES</a:t>
            </a:r>
          </a:p>
          <a:p>
            <a:pPr algn="l"/>
            <a:endParaRPr lang="fr-FR" sz="1800" dirty="0">
              <a:latin typeface="Helvetica" charset="0"/>
              <a:ea typeface="Helvetica" charset="0"/>
              <a:cs typeface="Helvetica" charset="0"/>
            </a:endParaRPr>
          </a:p>
          <a:p>
            <a:pPr algn="l"/>
            <a:r>
              <a:rPr lang="fr-FR" sz="1800" dirty="0">
                <a:latin typeface="Helvetica" charset="0"/>
                <a:ea typeface="Helvetica" charset="0"/>
                <a:cs typeface="Helvetica" charset="0"/>
              </a:rPr>
              <a:t>Suggestion de nouveaux formats et prise en compte (</a:t>
            </a:r>
            <a:r>
              <a:rPr lang="fr-FR" sz="1800" dirty="0" err="1">
                <a:latin typeface="Helvetica" charset="0"/>
                <a:ea typeface="Helvetica" charset="0"/>
                <a:cs typeface="Helvetica" charset="0"/>
              </a:rPr>
              <a:t>e.g</a:t>
            </a:r>
            <a:r>
              <a:rPr lang="fr-FR" sz="1800" dirty="0">
                <a:latin typeface="Helvetica" charset="0"/>
                <a:ea typeface="Helvetica" charset="0"/>
                <a:cs typeface="Helvetica" charset="0"/>
              </a:rPr>
              <a:t>. formats  pour la 3D ou la TEI)</a:t>
            </a:r>
          </a:p>
          <a:p>
            <a:pPr algn="l"/>
            <a:endParaRPr lang="fr-FR" sz="1800" dirty="0">
              <a:latin typeface="Helvetica" charset="0"/>
              <a:ea typeface="Helvetica" charset="0"/>
              <a:cs typeface="Helvetica" charset="0"/>
            </a:endParaRPr>
          </a:p>
          <a:p>
            <a:pPr algn="l"/>
            <a:r>
              <a:rPr lang="fr-FR" sz="1800" dirty="0">
                <a:latin typeface="Helvetica" charset="0"/>
                <a:ea typeface="Helvetica" charset="0"/>
                <a:cs typeface="Helvetica" charset="0"/>
              </a:rPr>
              <a:t>Liens avec les instances archivistiques </a:t>
            </a:r>
          </a:p>
          <a:p>
            <a:pPr algn="l"/>
            <a:endParaRPr lang="en-GB" sz="18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60" y="150863"/>
            <a:ext cx="1917978" cy="71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 bwMode="auto">
          <a:xfrm>
            <a:off x="9549" y="1778"/>
            <a:ext cx="9144000" cy="6167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Processus de l’accroissement et de l’archive</a:t>
            </a:r>
            <a:endParaRPr lang="fr-FR" altLang="fr-FR" sz="4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52" y="6209411"/>
            <a:ext cx="1397378" cy="50290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51801" y="4983336"/>
            <a:ext cx="187756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/>
              <a:t>Le </a:t>
            </a:r>
            <a:r>
              <a:rPr lang="fr-FR" sz="1050" b="1" dirty="0"/>
              <a:t>SIP</a:t>
            </a:r>
            <a:r>
              <a:rPr lang="fr-FR" sz="1050" dirty="0"/>
              <a:t> comprend trois fichiers externes (SIP / métadonnées au format XML / TEI / METS). </a:t>
            </a:r>
            <a:br>
              <a:rPr lang="fr-FR" sz="1050" dirty="0"/>
            </a:br>
            <a:r>
              <a:rPr lang="fr-FR" sz="900" dirty="0" smtClean="0"/>
              <a:t>Cet </a:t>
            </a:r>
            <a:r>
              <a:rPr lang="fr-FR" sz="900" dirty="0"/>
              <a:t>ensemble constitue le </a:t>
            </a:r>
            <a:r>
              <a:rPr lang="fr-FR" sz="900" dirty="0"/>
              <a:t>système d’information associé à </a:t>
            </a:r>
            <a:r>
              <a:rPr lang="fr-FR" sz="900" dirty="0"/>
              <a:t>l’archive </a:t>
            </a:r>
            <a:r>
              <a:rPr lang="fr-FR" sz="900" dirty="0"/>
              <a:t>de la reproduction du manuscrit. </a:t>
            </a:r>
            <a:br>
              <a:rPr lang="fr-FR" sz="900" dirty="0"/>
            </a:br>
            <a:endParaRPr lang="fr-FR" sz="900" b="1" dirty="0">
              <a:solidFill>
                <a:srgbClr val="FF0000"/>
              </a:solidFill>
            </a:endParaRPr>
          </a:p>
        </p:txBody>
      </p:sp>
      <p:pic>
        <p:nvPicPr>
          <p:cNvPr id="37" name="Picture 2" descr="C:\Data\9 - RESSOURCES-OUTILS\Huma-Num\Ressources\charte-graphique\logo-huma-num\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45" y="6224528"/>
            <a:ext cx="1860550" cy="51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ichier:Logo cines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294" y="6019635"/>
            <a:ext cx="1215312" cy="8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Groupe 71"/>
          <p:cNvGrpSpPr/>
          <p:nvPr/>
        </p:nvGrpSpPr>
        <p:grpSpPr>
          <a:xfrm>
            <a:off x="261672" y="988344"/>
            <a:ext cx="8587454" cy="5240065"/>
            <a:chOff x="503061" y="1315958"/>
            <a:chExt cx="8587454" cy="5240065"/>
          </a:xfrm>
        </p:grpSpPr>
        <p:sp>
          <p:nvSpPr>
            <p:cNvPr id="73" name="Rectangle à coins arrondis 72"/>
            <p:cNvSpPr/>
            <p:nvPr/>
          </p:nvSpPr>
          <p:spPr>
            <a:xfrm>
              <a:off x="2853320" y="4993645"/>
              <a:ext cx="1786105" cy="111584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03061" y="1555855"/>
              <a:ext cx="1657825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400" b="1" dirty="0" smtClean="0"/>
                <a:t>Campagnes de </a:t>
              </a:r>
            </a:p>
            <a:p>
              <a:pPr algn="ctr"/>
              <a:r>
                <a:rPr lang="fr-FR" altLang="fr-FR" sz="1400" b="1" dirty="0" smtClean="0"/>
                <a:t>numérisation</a:t>
              </a:r>
            </a:p>
            <a:p>
              <a:pPr algn="ctr"/>
              <a:r>
                <a:rPr lang="fr-FR" altLang="fr-FR" sz="1000" dirty="0" smtClean="0"/>
                <a:t>Dépouillement des sources</a:t>
              </a:r>
            </a:p>
            <a:p>
              <a:pPr algn="ctr"/>
              <a:r>
                <a:rPr lang="fr-FR" altLang="fr-FR" sz="1000" dirty="0"/>
                <a:t>F</a:t>
              </a:r>
              <a:r>
                <a:rPr lang="fr-FR" altLang="fr-FR" sz="1000" dirty="0" smtClean="0"/>
                <a:t>ichiers de récolement </a:t>
              </a:r>
            </a:p>
            <a:p>
              <a:pPr algn="ctr"/>
              <a:r>
                <a:rPr lang="fr-FR" altLang="fr-FR" sz="1000" dirty="0" smtClean="0"/>
                <a:t>Prise de vue HD – RAW – TIF</a:t>
              </a:r>
              <a:endParaRPr lang="fr-FR" altLang="fr-FR" sz="1000" b="1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930825" y="1315958"/>
              <a:ext cx="12736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400" b="1" dirty="0" smtClean="0"/>
                <a:t>Traitement </a:t>
              </a:r>
              <a:r>
                <a:rPr lang="fr-FR" altLang="fr-FR" sz="1400" b="1" dirty="0"/>
                <a:t>jp2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231984" y="1350816"/>
              <a:ext cx="2398926" cy="3077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400" b="1" dirty="0" smtClean="0"/>
                <a:t>Paquet d’Archivage (SIP + JP2)</a:t>
              </a:r>
              <a:endParaRPr lang="fr-FR" altLang="fr-FR" sz="1400" b="1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259158" y="1350816"/>
              <a:ext cx="61734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400" b="1" dirty="0" smtClean="0"/>
                <a:t>CINES</a:t>
              </a:r>
            </a:p>
            <a:p>
              <a:pPr algn="ctr"/>
              <a:endParaRPr lang="fr-FR" altLang="fr-FR" sz="1400" b="1" dirty="0"/>
            </a:p>
          </p:txBody>
        </p:sp>
        <p:cxnSp>
          <p:nvCxnSpPr>
            <p:cNvPr id="80" name="Connecteur droit avec flèche 79"/>
            <p:cNvCxnSpPr/>
            <p:nvPr/>
          </p:nvCxnSpPr>
          <p:spPr>
            <a:xfrm flipV="1">
              <a:off x="6774815" y="1504704"/>
              <a:ext cx="883572" cy="487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7726325" y="1325459"/>
              <a:ext cx="6431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400" b="1" dirty="0" smtClean="0">
                  <a:solidFill>
                    <a:srgbClr val="FF0000"/>
                  </a:solidFill>
                </a:rPr>
                <a:t>Dépôt</a:t>
              </a:r>
              <a:endParaRPr lang="fr-FR" altLang="fr-F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375495" y="3073970"/>
              <a:ext cx="171502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00B050"/>
                  </a:solidFill>
                </a:rPr>
                <a:t>Certificat d’archivage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368623" y="3150459"/>
              <a:ext cx="1929104" cy="58477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altLang="fr-FR" b="1" dirty="0" smtClean="0"/>
                <a:t>Medium</a:t>
              </a:r>
              <a:endParaRPr lang="fr-FR" altLang="fr-FR" b="1" dirty="0"/>
            </a:p>
            <a:p>
              <a:pPr algn="ctr"/>
              <a:r>
                <a:rPr lang="fr-FR" altLang="fr-FR" sz="1400" dirty="0"/>
                <a:t>Répertoire des </a:t>
              </a:r>
              <a:r>
                <a:rPr lang="fr-FR" altLang="fr-FR" sz="1400" dirty="0" smtClean="0"/>
                <a:t>cotes</a:t>
              </a:r>
              <a:endParaRPr lang="fr-FR" altLang="fr-FR" sz="12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069847" y="5030969"/>
              <a:ext cx="10459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fontAlgn="auto" hangingPunct="1">
                <a:spcAft>
                  <a:spcPts val="0"/>
                </a:spcAft>
                <a:buClr>
                  <a:srgbClr val="FFC000"/>
                </a:buClr>
                <a:defRPr/>
              </a:pPr>
              <a:r>
                <a:rPr lang="fr-FR" sz="2000" dirty="0" err="1" smtClean="0">
                  <a:solidFill>
                    <a:srgbClr val="00B0F0"/>
                  </a:solidFill>
                </a:rPr>
                <a:t>Fama</a:t>
              </a:r>
              <a:endParaRPr lang="fr-FR" sz="800" dirty="0">
                <a:solidFill>
                  <a:srgbClr val="00B0F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182927" y="5676435"/>
              <a:ext cx="121494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fontAlgn="auto" hangingPunct="1">
                <a:spcAft>
                  <a:spcPts val="0"/>
                </a:spcAft>
                <a:buClr>
                  <a:srgbClr val="FFC000"/>
                </a:buClr>
                <a:defRPr/>
              </a:pPr>
              <a:r>
                <a:rPr lang="fr-FR" sz="2000" dirty="0" err="1">
                  <a:solidFill>
                    <a:srgbClr val="FFC000"/>
                  </a:solidFill>
                </a:rPr>
                <a:t>Pinakes</a:t>
              </a:r>
              <a:endParaRPr lang="fr-FR" sz="2000" dirty="0">
                <a:solidFill>
                  <a:srgbClr val="FFC00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879895" y="5353702"/>
              <a:ext cx="121494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fontAlgn="auto" hangingPunct="1">
                <a:spcAft>
                  <a:spcPts val="0"/>
                </a:spcAft>
                <a:buClr>
                  <a:srgbClr val="FFC000"/>
                </a:buClr>
                <a:defRPr/>
              </a:pPr>
              <a:r>
                <a:rPr lang="fr-FR" sz="2000" dirty="0" smtClean="0">
                  <a:solidFill>
                    <a:srgbClr val="7030A0"/>
                  </a:solidFill>
                </a:rPr>
                <a:t>Jonas</a:t>
              </a:r>
              <a:endParaRPr lang="fr-FR" sz="800" dirty="0">
                <a:solidFill>
                  <a:srgbClr val="7030A0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607990" y="5379368"/>
              <a:ext cx="121494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fontAlgn="auto" hangingPunct="1">
                <a:spcAft>
                  <a:spcPts val="0"/>
                </a:spcAft>
                <a:buClr>
                  <a:srgbClr val="FFC000"/>
                </a:buClr>
                <a:defRPr/>
              </a:pPr>
              <a:r>
                <a:rPr lang="fr-FR" sz="2000" dirty="0" smtClean="0">
                  <a:solidFill>
                    <a:srgbClr val="92D050"/>
                  </a:solidFill>
                </a:rPr>
                <a:t>Initiale</a:t>
              </a:r>
              <a:endParaRPr lang="fr-FR" sz="800" dirty="0">
                <a:solidFill>
                  <a:srgbClr val="92D05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731361" y="5040286"/>
              <a:ext cx="10459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eaLnBrk="1" fontAlgn="auto" hangingPunct="1">
                <a:spcAft>
                  <a:spcPts val="0"/>
                </a:spcAft>
                <a:buClr>
                  <a:srgbClr val="FFC000"/>
                </a:buClr>
                <a:defRPr/>
              </a:pPr>
              <a:r>
                <a:rPr lang="fr-FR" sz="2000" dirty="0" err="1" smtClean="0">
                  <a:solidFill>
                    <a:srgbClr val="0070C0"/>
                  </a:solidFill>
                </a:rPr>
                <a:t>Bibale</a:t>
              </a:r>
              <a:endParaRPr lang="fr-FR" sz="800" dirty="0">
                <a:solidFill>
                  <a:srgbClr val="0070C0"/>
                </a:solidFill>
              </a:endParaRPr>
            </a:p>
          </p:txBody>
        </p:sp>
        <p:cxnSp>
          <p:nvCxnSpPr>
            <p:cNvPr id="92" name="Connecteur droit avec flèche 91"/>
            <p:cNvCxnSpPr/>
            <p:nvPr/>
          </p:nvCxnSpPr>
          <p:spPr>
            <a:xfrm flipV="1">
              <a:off x="4703693" y="1860617"/>
              <a:ext cx="705023" cy="102714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5056204" y="2345430"/>
              <a:ext cx="18715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FF0000"/>
                  </a:solidFill>
                </a:rPr>
                <a:t>SIP : </a:t>
              </a:r>
              <a:r>
                <a:rPr lang="fr-FR" sz="1400" b="1" dirty="0" smtClean="0">
                  <a:solidFill>
                    <a:srgbClr val="FF0000"/>
                  </a:solidFill>
                </a:rPr>
                <a:t>METS-TEI-META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622526" y="5817359"/>
              <a:ext cx="1114279" cy="738664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b="1" dirty="0" smtClean="0"/>
                <a:t>BVMM</a:t>
              </a:r>
            </a:p>
            <a:p>
              <a:pPr algn="ctr"/>
              <a:r>
                <a:rPr lang="fr-FR" altLang="fr-FR" sz="1200" b="1" dirty="0" smtClean="0"/>
                <a:t>MIRADOR</a:t>
              </a:r>
            </a:p>
            <a:p>
              <a:pPr algn="ctr"/>
              <a:r>
                <a:rPr lang="fr-FR" altLang="fr-FR" sz="1200" b="1" dirty="0" smtClean="0"/>
                <a:t>Traitement IIIF</a:t>
              </a:r>
              <a:endParaRPr lang="fr-FR" altLang="fr-FR" b="1" dirty="0"/>
            </a:p>
          </p:txBody>
        </p:sp>
        <p:cxnSp>
          <p:nvCxnSpPr>
            <p:cNvPr id="95" name="Connecteur droit avec flèche 94"/>
            <p:cNvCxnSpPr/>
            <p:nvPr/>
          </p:nvCxnSpPr>
          <p:spPr>
            <a:xfrm>
              <a:off x="1005307" y="1466229"/>
              <a:ext cx="633849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avec flèche 95"/>
            <p:cNvCxnSpPr/>
            <p:nvPr/>
          </p:nvCxnSpPr>
          <p:spPr>
            <a:xfrm>
              <a:off x="3286130" y="1506325"/>
              <a:ext cx="829631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avec flèche 96"/>
            <p:cNvCxnSpPr/>
            <p:nvPr/>
          </p:nvCxnSpPr>
          <p:spPr>
            <a:xfrm flipH="1" flipV="1">
              <a:off x="7141718" y="1786092"/>
              <a:ext cx="19769" cy="381177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7205609" y="4464308"/>
              <a:ext cx="101463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FF0000"/>
                  </a:solidFill>
                </a:rPr>
                <a:t>Sommaires</a:t>
              </a:r>
            </a:p>
          </p:txBody>
        </p:sp>
        <p:sp>
          <p:nvSpPr>
            <p:cNvPr id="99" name="Virage 98"/>
            <p:cNvSpPr/>
            <p:nvPr/>
          </p:nvSpPr>
          <p:spPr>
            <a:xfrm flipV="1">
              <a:off x="2459820" y="1652806"/>
              <a:ext cx="317651" cy="4778704"/>
            </a:xfrm>
            <a:prstGeom prst="bentArrow">
              <a:avLst>
                <a:gd name="adj1" fmla="val 25000"/>
                <a:gd name="adj2" fmla="val 25000"/>
                <a:gd name="adj3" fmla="val 0"/>
                <a:gd name="adj4" fmla="val 4392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00" name="Connecteur droit avec flèche 99"/>
            <p:cNvCxnSpPr/>
            <p:nvPr/>
          </p:nvCxnSpPr>
          <p:spPr>
            <a:xfrm flipV="1">
              <a:off x="3661478" y="3875796"/>
              <a:ext cx="589537" cy="90981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4101729" y="4310420"/>
              <a:ext cx="12156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FF0000"/>
                  </a:solidFill>
                </a:rPr>
                <a:t>Métadonnées</a:t>
              </a:r>
            </a:p>
          </p:txBody>
        </p:sp>
        <p:sp>
          <p:nvSpPr>
            <p:cNvPr id="102" name="Virage 101"/>
            <p:cNvSpPr/>
            <p:nvPr/>
          </p:nvSpPr>
          <p:spPr>
            <a:xfrm flipH="1" flipV="1">
              <a:off x="8227820" y="1718801"/>
              <a:ext cx="397519" cy="1331538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03" name="Connecteur droit avec flèche 102"/>
            <p:cNvCxnSpPr/>
            <p:nvPr/>
          </p:nvCxnSpPr>
          <p:spPr>
            <a:xfrm flipV="1">
              <a:off x="2769226" y="6325268"/>
              <a:ext cx="3728682" cy="2198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13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IRHT_06950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756" y="4985342"/>
            <a:ext cx="47863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635814" y="1484764"/>
            <a:ext cx="80724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1">
                  <a:lumMod val="85000"/>
                </a:schemeClr>
              </a:buClr>
              <a:defRPr/>
            </a:pPr>
            <a:r>
              <a:rPr lang="fr-FR" sz="2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L’IRHT existe depuis 1937, son fondateur est Félix </a:t>
            </a:r>
            <a:r>
              <a:rPr lang="fr-FR" sz="2000" dirty="0" err="1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Grat</a:t>
            </a: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.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33" y="2221962"/>
            <a:ext cx="1727330" cy="232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E:\Texte Octobre 2010 Plaquette\illustrations\traités\montage3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82" y="4985342"/>
            <a:ext cx="34925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E:\Texte Octobre 2010 Plaquette\illustrations\Selection bandeau\traité\M601415401_MS0312_0369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89" y="1583144"/>
            <a:ext cx="122555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E:\Texte Octobre 2010 Plaquette\illustrations\Selection bandeau\traité\IRHT_103530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04" y="2956321"/>
            <a:ext cx="1300453" cy="169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38"/>
          <p:cNvSpPr/>
          <p:nvPr/>
        </p:nvSpPr>
        <p:spPr>
          <a:xfrm>
            <a:off x="-2347" y="0"/>
            <a:ext cx="9144002" cy="1112649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800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2363" y="118817"/>
            <a:ext cx="91569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 </a:t>
            </a:r>
            <a:r>
              <a:rPr lang="fr-FR" sz="4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L</a:t>
            </a:r>
            <a:r>
              <a:rPr lang="fr-FR" sz="40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’IRHT</a:t>
            </a:r>
            <a:endParaRPr lang="fr-FR" sz="4000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15" name="Picture 13" descr="E:\Texte Octobre 2010 Plaquette\illustrations\Selection bandeau\traité\IRHT_303468 bis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60"/>
          <a:stretch>
            <a:fillRect/>
          </a:stretch>
        </p:blipFill>
        <p:spPr bwMode="auto">
          <a:xfrm>
            <a:off x="247423" y="3540521"/>
            <a:ext cx="19526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E:\Texte Octobre 2010 Plaquette\illustrations\Selection bandeau\traité\IRHT_091540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06" y="2102194"/>
            <a:ext cx="1198485" cy="17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4114768" y="6234365"/>
            <a:ext cx="5651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sz="12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Les manuscrits sont les témoins essentiels des textes de l’Antiquité </a:t>
            </a:r>
            <a:br>
              <a:rPr lang="fr-FR" sz="12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fr-FR" sz="12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fr-FR" sz="12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Aristote, Pline l’ancien, Avicenne</a:t>
            </a:r>
            <a:r>
              <a:rPr lang="fr-FR" sz="1200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  <a:endParaRPr lang="fr-FR" sz="12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38"/>
          <p:cNvSpPr/>
          <p:nvPr/>
        </p:nvSpPr>
        <p:spPr>
          <a:xfrm>
            <a:off x="-1" y="0"/>
            <a:ext cx="9144002" cy="1268413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800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410" name="Picture 8" descr="C0309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2643188"/>
            <a:ext cx="3276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4" descr="IRHT_072456_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5643563"/>
            <a:ext cx="2462213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7" descr="reliur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1557338"/>
            <a:ext cx="24574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8" descr="visuelMoyenagenlumire_ban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3500438"/>
            <a:ext cx="25336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0" descr="chart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4357688"/>
            <a:ext cx="11223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2" descr="icono6_4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4429125"/>
            <a:ext cx="15716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16731" y="1397000"/>
            <a:ext cx="811053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Archéologie du manuscrit</a:t>
            </a:r>
          </a:p>
          <a:p>
            <a:pPr marL="342900" indent="-34290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Page et écriture</a:t>
            </a:r>
          </a:p>
          <a:p>
            <a:pPr marL="342900" indent="-342900" eaLnBrk="1" fontAlgn="auto" hangingPunct="1">
              <a:lnSpc>
                <a:spcPct val="180000"/>
              </a:lnSpc>
              <a:spcAft>
                <a:spcPts val="0"/>
              </a:spcAft>
              <a:defRPr/>
            </a:pPr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Manuscrits enluminés</a:t>
            </a:r>
          </a:p>
          <a:p>
            <a:pPr marL="342900" indent="-342900" eaLnBrk="1" fontAlgn="auto" hangingPunct="1">
              <a:lnSpc>
                <a:spcPct val="180000"/>
              </a:lnSpc>
              <a:spcAft>
                <a:spcPts val="0"/>
              </a:spcAft>
              <a:defRPr/>
            </a:pPr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Histoire du livre, des archives </a:t>
            </a:r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et des bibliothèques</a:t>
            </a:r>
          </a:p>
          <a:p>
            <a:pPr marL="342900" indent="-342900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fr-FR" sz="2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Histoire et transmission des textes </a:t>
            </a:r>
          </a:p>
          <a:p>
            <a:pPr marL="342900" indent="-342900" eaLnBrk="1" fontAlgn="auto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fr-FR" sz="2400" kern="0" dirty="0">
              <a:solidFill>
                <a:srgbClr val="FF9900"/>
              </a:solidFill>
              <a:latin typeface="Georgia" pitchFamily="18" charset="0"/>
            </a:endParaRP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142874" y="203516"/>
            <a:ext cx="8858250" cy="64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bg1">
                  <a:lumMod val="85000"/>
                </a:schemeClr>
              </a:buClr>
              <a:defRPr/>
            </a:pPr>
            <a:r>
              <a:rPr lang="fr-FR" sz="3200" dirty="0" smtClean="0">
                <a:solidFill>
                  <a:schemeClr val="bg1"/>
                </a:solidFill>
                <a:latin typeface="+mj-lt"/>
              </a:rPr>
              <a:t>Les recherches </a:t>
            </a:r>
            <a:r>
              <a:rPr lang="fr-FR" sz="3200" dirty="0">
                <a:solidFill>
                  <a:schemeClr val="bg1"/>
                </a:solidFill>
                <a:latin typeface="+mj-lt"/>
              </a:rPr>
              <a:t>portent  sur </a:t>
            </a:r>
            <a:r>
              <a:rPr lang="fr-FR" sz="3200" dirty="0" smtClean="0">
                <a:solidFill>
                  <a:schemeClr val="bg1"/>
                </a:solidFill>
                <a:latin typeface="+mj-lt"/>
              </a:rPr>
              <a:t>la globalité </a:t>
            </a:r>
            <a:r>
              <a:rPr lang="fr-FR" sz="3200" dirty="0">
                <a:solidFill>
                  <a:schemeClr val="bg1"/>
                </a:solidFill>
                <a:latin typeface="+mj-lt"/>
              </a:rPr>
              <a:t>du </a:t>
            </a:r>
            <a:r>
              <a:rPr lang="fr-FR" sz="3200" dirty="0" smtClean="0">
                <a:solidFill>
                  <a:schemeClr val="bg1"/>
                </a:solidFill>
                <a:latin typeface="+mj-lt"/>
              </a:rPr>
              <a:t>manuscrit</a:t>
            </a:r>
            <a:endParaRPr lang="fr-F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19672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3850" y="908050"/>
            <a:ext cx="6408738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fr-FR" sz="2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endParaRPr lang="fr-FR" sz="8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fr-FR" sz="2000" dirty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extes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religieux ou profanes,  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mais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aussi 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des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: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fr-FR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	- documents administratifs, juridiques…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fr-FR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	- 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des traités </a:t>
            </a:r>
            <a:r>
              <a:rPr lang="fr-FR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scientifiques, livres de médecine,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fr-FR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	- 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des encyclopédies…</a:t>
            </a:r>
            <a:endParaRPr lang="fr-FR" sz="20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defRPr/>
            </a:pP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     - des chroniques…</a:t>
            </a:r>
            <a:endParaRPr lang="fr-FR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fr-FR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099" name="ZoneTexte 6"/>
          <p:cNvSpPr txBox="1">
            <a:spLocks noChangeArrowheads="1"/>
          </p:cNvSpPr>
          <p:nvPr/>
        </p:nvSpPr>
        <p:spPr bwMode="auto">
          <a:xfrm>
            <a:off x="314325" y="298450"/>
            <a:ext cx="8605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1">
                  <a:lumMod val="85000"/>
                </a:schemeClr>
              </a:buClr>
              <a:defRPr/>
            </a:pPr>
            <a:r>
              <a:rPr lang="fr-FR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 manuscrits </a:t>
            </a:r>
            <a:r>
              <a:rPr lang="fr-FR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une mémoire complexe</a:t>
            </a:r>
            <a:endParaRPr lang="fr-FR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7" name="Picture 4" descr="E:\communication\Article IRHT 2011\Illustrations\Documents diplomatiques\IRHT_ADYonne_H02405_001_verso_sc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89150"/>
            <a:ext cx="2014538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508625" y="3429000"/>
            <a:ext cx="2232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Sce</a:t>
            </a:r>
            <a:r>
              <a:rPr lang="fr-FR" sz="1200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au, fleur de lys </a:t>
            </a:r>
            <a:br>
              <a:rPr lang="fr-FR" sz="1200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</a:br>
            <a:r>
              <a:rPr lang="fr-FR" sz="1200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(armes du Roi de France). </a:t>
            </a:r>
          </a:p>
        </p:txBody>
      </p:sp>
      <p:pic>
        <p:nvPicPr>
          <p:cNvPr id="8199" name="Picture 6" descr="E:\communication\Article IRHT 2011\Illustrations\Instrument Comput\espac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3933825"/>
            <a:ext cx="226218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7" descr="E:\communication\Article IRHT 2011\Illustrations\Cartes et astronomie\IRHT_141962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1268413"/>
            <a:ext cx="99695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5170488" y="6202363"/>
            <a:ext cx="295116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1050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Savoir l’heure pendant la nuit, grâce à la course des étoiles, le </a:t>
            </a:r>
            <a:r>
              <a:rPr lang="fr-FR" sz="1050" i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computatrix</a:t>
            </a:r>
            <a:r>
              <a:rPr lang="fr-FR" sz="1050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.</a:t>
            </a:r>
          </a:p>
          <a:p>
            <a:pPr algn="ctr" eaLnBrk="1" hangingPunct="1">
              <a:defRPr/>
            </a:pPr>
            <a:r>
              <a:rPr lang="fr-FR" sz="1050" dirty="0"/>
              <a:t>Avranches, Bibl. </a:t>
            </a:r>
            <a:r>
              <a:rPr lang="fr-FR" sz="1050" dirty="0" err="1"/>
              <a:t>mun</a:t>
            </a:r>
            <a:r>
              <a:rPr lang="fr-FR" sz="1050" dirty="0"/>
              <a:t>., ms. 235, f. 032v</a:t>
            </a:r>
            <a:endParaRPr lang="fr-FR" sz="1050" dirty="0">
              <a:solidFill>
                <a:schemeClr val="bg2">
                  <a:lumMod val="25000"/>
                </a:schemeClr>
              </a:solidFill>
              <a:cs typeface="Arial" pitchFamily="34" charset="0"/>
            </a:endParaRPr>
          </a:p>
        </p:txBody>
      </p:sp>
      <p:pic>
        <p:nvPicPr>
          <p:cNvPr id="8202" name="Image 10" descr="Lyon portuland 176 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724275"/>
            <a:ext cx="4008438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11163" y="6315075"/>
            <a:ext cx="44815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1100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Un Portulan est un livre de carte marine, BM de Lyon, ms. 176</a:t>
            </a:r>
            <a:r>
              <a:rPr lang="fr-FR" sz="1200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26666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065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sp>
        <p:nvSpPr>
          <p:cNvPr id="9219" name="Titre 1"/>
          <p:cNvSpPr>
            <a:spLocks noGrp="1"/>
          </p:cNvSpPr>
          <p:nvPr>
            <p:ph type="ctrTitle"/>
          </p:nvPr>
        </p:nvSpPr>
        <p:spPr>
          <a:xfrm>
            <a:off x="386411" y="-175074"/>
            <a:ext cx="8569325" cy="996606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altLang="fr-FR" sz="4000" dirty="0" smtClean="0">
                <a:solidFill>
                  <a:schemeClr val="bg1"/>
                </a:solidFill>
                <a:latin typeface="+mn-lt"/>
              </a:rPr>
              <a:t>Le Pôle numérique</a:t>
            </a:r>
          </a:p>
        </p:txBody>
      </p:sp>
      <p:sp>
        <p:nvSpPr>
          <p:cNvPr id="2" name="Rectangle 1"/>
          <p:cNvSpPr/>
          <p:nvPr/>
        </p:nvSpPr>
        <p:spPr>
          <a:xfrm>
            <a:off x="576262" y="1327294"/>
            <a:ext cx="7991475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C000"/>
              </a:buClr>
              <a:defRPr/>
            </a:pPr>
            <a:r>
              <a:rPr lang="fr-FR" sz="2800" dirty="0">
                <a:solidFill>
                  <a:schemeClr val="bg2">
                    <a:lumMod val="25000"/>
                  </a:schemeClr>
                </a:solidFill>
              </a:rPr>
              <a:t>Le pôle numérique est composé de quatre équipes :</a:t>
            </a:r>
          </a:p>
          <a:p>
            <a:pPr lvl="2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fr-FR" sz="2400" dirty="0">
                <a:solidFill>
                  <a:schemeClr val="bg2">
                    <a:lumMod val="25000"/>
                  </a:schemeClr>
                </a:solidFill>
              </a:rPr>
              <a:t>Systèmes, réseau et archivage</a:t>
            </a:r>
          </a:p>
          <a:p>
            <a:pPr lvl="2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fr-FR" sz="2400" dirty="0">
                <a:solidFill>
                  <a:schemeClr val="bg2">
                    <a:lumMod val="25000"/>
                  </a:schemeClr>
                </a:solidFill>
              </a:rPr>
              <a:t>Développement et interopérabilité </a:t>
            </a:r>
          </a:p>
          <a:p>
            <a:pPr lvl="2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fr-FR" sz="2400" dirty="0">
                <a:solidFill>
                  <a:schemeClr val="bg2">
                    <a:lumMod val="25000"/>
                  </a:schemeClr>
                </a:solidFill>
              </a:rPr>
              <a:t>Images</a:t>
            </a:r>
          </a:p>
          <a:p>
            <a:pPr lvl="2" indent="-285750" eaLnBrk="1" fontAlgn="auto" hangingPunct="1">
              <a:lnSpc>
                <a:spcPct val="150000"/>
              </a:lnSpc>
              <a:spcAft>
                <a:spcPts val="0"/>
              </a:spcAft>
              <a:buClr>
                <a:srgbClr val="FFC000"/>
              </a:buClr>
              <a:buSzPct val="90000"/>
              <a:buFont typeface="Wingdings" pitchFamily="2" charset="2"/>
              <a:buChar char="§"/>
              <a:defRPr/>
            </a:pPr>
            <a:r>
              <a:rPr lang="fr-FR" sz="2400" dirty="0">
                <a:solidFill>
                  <a:schemeClr val="bg2">
                    <a:lumMod val="25000"/>
                  </a:schemeClr>
                </a:solidFill>
              </a:rPr>
              <a:t>Publication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54024" y="4767925"/>
            <a:ext cx="8135937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bg1">
                  <a:lumMod val="85000"/>
                </a:schemeClr>
              </a:buClr>
              <a:defRPr/>
            </a:pPr>
            <a:r>
              <a:rPr lang="fr-FR" sz="2000" dirty="0">
                <a:solidFill>
                  <a:schemeClr val="bg2">
                    <a:lumMod val="25000"/>
                  </a:schemeClr>
                </a:solidFill>
              </a:rPr>
              <a:t>Créé en 2012, ce pôle réunit en une seule entité le personnel compétent dans les technologies complémentaires de la photographie numérique, de l’informatique, de l’édition et de l’infographie</a:t>
            </a: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962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267" name="Titre 1"/>
          <p:cNvSpPr>
            <a:spLocks noGrp="1"/>
          </p:cNvSpPr>
          <p:nvPr>
            <p:ph type="ctrTitle"/>
          </p:nvPr>
        </p:nvSpPr>
        <p:spPr>
          <a:xfrm>
            <a:off x="287338" y="122238"/>
            <a:ext cx="8569325" cy="822325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altLang="fr-FR" sz="4000" dirty="0" smtClean="0">
                <a:solidFill>
                  <a:schemeClr val="bg1"/>
                </a:solidFill>
              </a:rPr>
              <a:t>Les campagnes : une mission nationale</a:t>
            </a: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474671" y="1518804"/>
            <a:ext cx="7131050" cy="350865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</a:rPr>
              <a:t>Dès </a:t>
            </a:r>
            <a:r>
              <a:rPr lang="fr-FR" sz="2000" dirty="0">
                <a:solidFill>
                  <a:schemeClr val="bg2">
                    <a:lumMod val="25000"/>
                  </a:schemeClr>
                </a:solidFill>
              </a:rPr>
              <a:t>1976 </a:t>
            </a: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</a:rPr>
              <a:t>couverture </a:t>
            </a:r>
            <a:r>
              <a:rPr lang="fr-FR" sz="2000" dirty="0">
                <a:solidFill>
                  <a:schemeClr val="bg2">
                    <a:lumMod val="25000"/>
                  </a:schemeClr>
                </a:solidFill>
              </a:rPr>
              <a:t>photographique des fonds patrimoniaux dispersés sur tout le territoire </a:t>
            </a: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</a:rPr>
              <a:t>français, </a:t>
            </a:r>
            <a:br>
              <a:rPr lang="fr-FR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</a:rPr>
              <a:t>avec le soutien du ministère de la Culture (SLL)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  <a:p>
            <a:pPr algn="just" eaLnBrk="1" hangingPunct="1">
              <a:buClr>
                <a:srgbClr val="FFC000"/>
              </a:buClr>
              <a:defRPr/>
            </a:pPr>
            <a:endParaRPr lang="fr-FR" spc="-40" dirty="0" smtClean="0">
              <a:solidFill>
                <a:srgbClr val="00B0F0"/>
              </a:solidFill>
            </a:endParaRPr>
          </a:p>
          <a:p>
            <a:pPr algn="just" eaLnBrk="1" hangingPunct="1">
              <a:buClr>
                <a:srgbClr val="FFC000"/>
              </a:buClr>
              <a:defRPr/>
            </a:pPr>
            <a:r>
              <a:rPr lang="fr-FR" spc="-50" dirty="0" smtClean="0">
                <a:solidFill>
                  <a:srgbClr val="00B0F0"/>
                </a:solidFill>
              </a:rPr>
              <a:t>Bibliothèques universitaires : </a:t>
            </a:r>
          </a:p>
          <a:p>
            <a:pPr algn="just" eaLnBrk="1" hangingPunct="1">
              <a:buClr>
                <a:srgbClr val="FFC000"/>
              </a:buClr>
              <a:defRPr/>
            </a:pPr>
            <a:r>
              <a:rPr lang="fr-FR" spc="-50" dirty="0" smtClean="0">
                <a:solidFill>
                  <a:schemeClr val="bg2">
                    <a:lumMod val="25000"/>
                  </a:schemeClr>
                </a:solidFill>
              </a:rPr>
              <a:t>2300 manuscrits reproduits intégralement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 algn="just" eaLnBrk="1" hangingPunct="1">
              <a:buClr>
                <a:srgbClr val="FFC000"/>
              </a:buClr>
              <a:defRPr/>
            </a:pPr>
            <a:endParaRPr lang="fr-FR" sz="800" spc="-50" dirty="0" smtClean="0">
              <a:solidFill>
                <a:srgbClr val="89814E"/>
              </a:solidFill>
            </a:endParaRPr>
          </a:p>
          <a:p>
            <a:pPr algn="just" eaLnBrk="1" hangingPunct="1">
              <a:buClr>
                <a:srgbClr val="FFC000"/>
              </a:buClr>
              <a:defRPr/>
            </a:pPr>
            <a:r>
              <a:rPr lang="fr-FR" spc="-50" dirty="0" smtClean="0">
                <a:solidFill>
                  <a:srgbClr val="00B0F0"/>
                </a:solidFill>
              </a:rPr>
              <a:t>Bibliothèques municipales : </a:t>
            </a:r>
          </a:p>
          <a:p>
            <a:pPr algn="just" eaLnBrk="1" hangingPunct="1">
              <a:buClr>
                <a:srgbClr val="FFC000"/>
              </a:buClr>
              <a:defRPr/>
            </a:pPr>
            <a:r>
              <a:rPr lang="fr-FR" spc="-50" dirty="0" smtClean="0">
                <a:solidFill>
                  <a:schemeClr val="bg2">
                    <a:lumMod val="25000"/>
                  </a:schemeClr>
                </a:solidFill>
              </a:rPr>
              <a:t>23 300 manuscrits reproduits intégralement</a:t>
            </a:r>
          </a:p>
          <a:p>
            <a:pPr algn="just" eaLnBrk="1" hangingPunct="1">
              <a:buClr>
                <a:srgbClr val="FFC000"/>
              </a:buClr>
              <a:defRPr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203 000 reproductions d’enluminures et de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reliures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  <a:p>
            <a:pPr algn="just" eaLnBrk="1" hangingPunct="1">
              <a:buClr>
                <a:srgbClr val="FFC000"/>
              </a:buClr>
              <a:defRPr/>
            </a:pPr>
            <a:endParaRPr lang="fr-FR" spc="-5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defRPr/>
            </a:pPr>
            <a:endParaRPr lang="fr-FR" dirty="0" smtClean="0">
              <a:solidFill>
                <a:srgbClr val="89814E"/>
              </a:solidFill>
            </a:endParaRPr>
          </a:p>
        </p:txBody>
      </p:sp>
      <p:pic>
        <p:nvPicPr>
          <p:cNvPr id="11269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42" y="2687720"/>
            <a:ext cx="3076557" cy="29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2" y="4594225"/>
            <a:ext cx="2309812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3111205" y="5873418"/>
            <a:ext cx="56530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fr-FR" altLang="fr-FR" dirty="0" smtClean="0">
                <a:solidFill>
                  <a:schemeClr val="bg2">
                    <a:lumMod val="25000"/>
                  </a:schemeClr>
                </a:solidFill>
              </a:rPr>
              <a:t>A partir de </a:t>
            </a:r>
            <a:r>
              <a:rPr lang="fr-FR" altLang="fr-FR" dirty="0">
                <a:solidFill>
                  <a:schemeClr val="bg2">
                    <a:lumMod val="25000"/>
                  </a:schemeClr>
                </a:solidFill>
              </a:rPr>
              <a:t>2005, la numérisation intégrale des manuscrits en couleurs remplace </a:t>
            </a:r>
            <a:r>
              <a:rPr lang="fr-FR" altLang="fr-FR" dirty="0" smtClean="0">
                <a:solidFill>
                  <a:schemeClr val="bg2">
                    <a:lumMod val="25000"/>
                  </a:schemeClr>
                </a:solidFill>
              </a:rPr>
              <a:t>le microfilm</a:t>
            </a:r>
            <a:endParaRPr lang="fr-FR" altLang="fr-F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071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33373" y="62026"/>
            <a:ext cx="88772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bg1">
                  <a:lumMod val="85000"/>
                </a:schemeClr>
              </a:buClr>
              <a:defRPr/>
            </a:pPr>
            <a:r>
              <a:rPr lang="fr-FR" sz="3600" dirty="0">
                <a:solidFill>
                  <a:schemeClr val="bg1"/>
                </a:solidFill>
                <a:ea typeface="+mj-ea"/>
                <a:cs typeface="+mj-cs"/>
              </a:rPr>
              <a:t>BVMM   </a:t>
            </a:r>
            <a:r>
              <a:rPr lang="fr-FR" sz="2800" dirty="0">
                <a:solidFill>
                  <a:schemeClr val="bg1"/>
                </a:solidFill>
                <a:ea typeface="+mj-ea"/>
                <a:cs typeface="+mj-cs"/>
              </a:rPr>
              <a:t>Bibliothèque virtuelle des manuscrits médiévaux</a:t>
            </a:r>
          </a:p>
          <a:p>
            <a:pPr eaLnBrk="1" hangingPunct="1">
              <a:defRPr/>
            </a:pPr>
            <a:endParaRPr lang="fr-FR" dirty="0"/>
          </a:p>
        </p:txBody>
      </p:sp>
      <p:sp>
        <p:nvSpPr>
          <p:cNvPr id="29700" name="Rectangle 13"/>
          <p:cNvSpPr>
            <a:spLocks noChangeArrowheads="1"/>
          </p:cNvSpPr>
          <p:nvPr/>
        </p:nvSpPr>
        <p:spPr bwMode="auto">
          <a:xfrm>
            <a:off x="431800" y="1331913"/>
            <a:ext cx="8280400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1" indent="-3429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fr-FR" altLang="fr-FR" sz="2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Une application full web totalement </a:t>
            </a:r>
            <a:r>
              <a:rPr lang="fr-FR" altLang="fr-FR" sz="2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ouverte</a:t>
            </a:r>
            <a:endParaRPr lang="fr-FR" altLang="fr-FR" sz="28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5077" y="2032632"/>
            <a:ext cx="864076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</a:rPr>
              <a:t>La </a:t>
            </a:r>
            <a:r>
              <a:rPr lang="fr-FR" sz="2000" dirty="0">
                <a:solidFill>
                  <a:schemeClr val="bg2">
                    <a:lumMod val="25000"/>
                  </a:schemeClr>
                </a:solidFill>
              </a:rPr>
              <a:t>BVMM permet de consulter </a:t>
            </a: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</a:rPr>
              <a:t>en haute résolution</a:t>
            </a:r>
            <a:endParaRPr lang="fr-FR" sz="20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endParaRPr lang="fr-FR" sz="800" dirty="0"/>
          </a:p>
          <a:p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fr-FR" dirty="0" smtClean="0"/>
              <a:t>21 329 cotes</a:t>
            </a:r>
            <a:endParaRPr lang="fr-FR" dirty="0"/>
          </a:p>
          <a:p>
            <a:r>
              <a:rPr lang="fr-FR" dirty="0" smtClean="0"/>
              <a:t>2 241 371 vues</a:t>
            </a:r>
            <a:endParaRPr lang="fr-FR" dirty="0"/>
          </a:p>
          <a:p>
            <a:pPr>
              <a:defRPr/>
            </a:pPr>
            <a:endParaRPr lang="fr-FR" sz="800" dirty="0"/>
          </a:p>
        </p:txBody>
      </p:sp>
      <p:pic>
        <p:nvPicPr>
          <p:cNvPr id="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52" y="3302519"/>
            <a:ext cx="71453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104" y="1757326"/>
            <a:ext cx="1181249" cy="103100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5477"/>
            <a:ext cx="2664002" cy="48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999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36512"/>
            <a:ext cx="9144000" cy="11650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sp>
        <p:nvSpPr>
          <p:cNvPr id="13315" name="Titre 1"/>
          <p:cNvSpPr>
            <a:spLocks noGrp="1"/>
          </p:cNvSpPr>
          <p:nvPr>
            <p:ph type="ctrTitle"/>
          </p:nvPr>
        </p:nvSpPr>
        <p:spPr>
          <a:xfrm>
            <a:off x="323850" y="17463"/>
            <a:ext cx="9217025" cy="822325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altLang="fr-FR" sz="4000" dirty="0" smtClean="0">
                <a:solidFill>
                  <a:schemeClr val="bg1"/>
                </a:solidFill>
                <a:latin typeface="+mn-lt"/>
              </a:rPr>
              <a:t>Des projets internationaux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850" y="1336878"/>
            <a:ext cx="8424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fr-FR" sz="2000" dirty="0">
                <a:solidFill>
                  <a:schemeClr val="bg2">
                    <a:lumMod val="25000"/>
                  </a:schemeClr>
                </a:solidFill>
              </a:rPr>
              <a:t>La numérisation </a:t>
            </a: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</a:rPr>
              <a:t>des </a:t>
            </a:r>
            <a:r>
              <a:rPr lang="fr-FR" sz="2000" dirty="0">
                <a:solidFill>
                  <a:schemeClr val="bg2">
                    <a:lumMod val="25000"/>
                  </a:schemeClr>
                </a:solidFill>
              </a:rPr>
              <a:t>manuscrits entre dans pratiquement tous les projets </a:t>
            </a:r>
            <a:r>
              <a:rPr lang="fr-FR" sz="2000" dirty="0" smtClean="0">
                <a:solidFill>
                  <a:schemeClr val="bg2">
                    <a:lumMod val="25000"/>
                  </a:schemeClr>
                </a:solidFill>
              </a:rPr>
              <a:t>de l’IRHT</a:t>
            </a:r>
            <a:endParaRPr lang="fr-FR" sz="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317" name="ZoneTexte 6"/>
          <p:cNvSpPr txBox="1">
            <a:spLocks noChangeArrowheads="1"/>
          </p:cNvSpPr>
          <p:nvPr/>
        </p:nvSpPr>
        <p:spPr bwMode="auto">
          <a:xfrm>
            <a:off x="900113" y="22050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pic>
        <p:nvPicPr>
          <p:cNvPr id="13318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004" y="2205038"/>
            <a:ext cx="3624794" cy="245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69"/>
          <a:stretch>
            <a:fillRect/>
          </a:stretch>
        </p:blipFill>
        <p:spPr bwMode="auto">
          <a:xfrm>
            <a:off x="607426" y="4586628"/>
            <a:ext cx="4018976" cy="210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004" y="5879096"/>
            <a:ext cx="346233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12782" y="2380340"/>
            <a:ext cx="10138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fr-FR" sz="2000" dirty="0" err="1" smtClean="0">
                <a:solidFill>
                  <a:srgbClr val="00B0F0"/>
                </a:solidFill>
              </a:rPr>
              <a:t>Fama</a:t>
            </a:r>
            <a:endParaRPr lang="fr-FR" sz="800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2307" y="3115641"/>
            <a:ext cx="10138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OPUS</a:t>
            </a:r>
            <a:endParaRPr lang="fr-FR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0878" y="3728275"/>
            <a:ext cx="10138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fr-FR" sz="2000" dirty="0" smtClean="0">
                <a:solidFill>
                  <a:srgbClr val="C00000"/>
                </a:solidFill>
              </a:rPr>
              <a:t>HORAE</a:t>
            </a:r>
            <a:endParaRPr lang="fr-FR" sz="8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92612" y="2073780"/>
            <a:ext cx="1177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fr-FR" sz="2000" dirty="0" err="1">
                <a:solidFill>
                  <a:srgbClr val="FFC000"/>
                </a:solidFill>
              </a:rPr>
              <a:t>Pinakes</a:t>
            </a:r>
            <a:endParaRPr lang="fr-FR" sz="2000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0356" y="4079006"/>
            <a:ext cx="1177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fr-FR" sz="2000" dirty="0" smtClean="0">
                <a:solidFill>
                  <a:srgbClr val="7030A0"/>
                </a:solidFill>
              </a:rPr>
              <a:t>Jonas</a:t>
            </a:r>
            <a:endParaRPr lang="fr-FR" sz="800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1104" y="3704002"/>
            <a:ext cx="1177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fr-FR" sz="2000" dirty="0" smtClean="0">
                <a:solidFill>
                  <a:srgbClr val="92D050"/>
                </a:solidFill>
              </a:rPr>
              <a:t>Initiale</a:t>
            </a:r>
            <a:endParaRPr lang="fr-FR" sz="800" dirty="0">
              <a:solidFill>
                <a:srgbClr val="92D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10815" y="3058059"/>
            <a:ext cx="1177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fr-FR" sz="2000" dirty="0" smtClean="0">
                <a:solidFill>
                  <a:srgbClr val="FF0000"/>
                </a:solidFill>
              </a:rPr>
              <a:t>Home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4" name="Soleil 3"/>
          <p:cNvSpPr/>
          <p:nvPr/>
        </p:nvSpPr>
        <p:spPr>
          <a:xfrm>
            <a:off x="1410615" y="2498163"/>
            <a:ext cx="1576377" cy="1569903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812307" y="2440556"/>
            <a:ext cx="1566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rgbClr val="FFC000"/>
              </a:buClr>
              <a:defRPr/>
            </a:pPr>
            <a:r>
              <a:rPr lang="fr-FR" sz="2000" dirty="0" err="1" smtClean="0"/>
              <a:t>Comparatio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380514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>
            <a:off x="-2" y="-7016"/>
            <a:ext cx="9144002" cy="1268413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685800">
              <a:defRPr sz="13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81" name="Shape 181"/>
          <p:cNvSpPr/>
          <p:nvPr/>
        </p:nvSpPr>
        <p:spPr>
          <a:xfrm>
            <a:off x="367855" y="343045"/>
            <a:ext cx="856932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defTabSz="685800">
              <a:lnSpc>
                <a:spcPct val="90000"/>
              </a:lnSpc>
              <a:defRPr sz="36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sz="4000" dirty="0">
                <a:latin typeface="+mn-lt"/>
              </a:rPr>
              <a:t>Des </a:t>
            </a:r>
            <a:r>
              <a:rPr sz="4000" dirty="0" err="1">
                <a:latin typeface="+mn-lt"/>
              </a:rPr>
              <a:t>ressources</a:t>
            </a:r>
            <a:r>
              <a:rPr sz="4000" dirty="0">
                <a:latin typeface="+mn-lt"/>
              </a:rPr>
              <a:t> </a:t>
            </a:r>
            <a:r>
              <a:rPr sz="4000" dirty="0" err="1">
                <a:latin typeface="+mn-lt"/>
              </a:rPr>
              <a:t>accessibles</a:t>
            </a:r>
            <a:r>
              <a:rPr sz="4000" dirty="0">
                <a:latin typeface="+mn-lt"/>
              </a:rPr>
              <a:t> sur internet</a:t>
            </a:r>
          </a:p>
        </p:txBody>
      </p:sp>
      <p:pic>
        <p:nvPicPr>
          <p:cNvPr id="182" name="image.jpeg"/>
          <p:cNvPicPr>
            <a:picLocks noChangeAspect="1"/>
          </p:cNvPicPr>
          <p:nvPr/>
        </p:nvPicPr>
        <p:blipFill>
          <a:blip r:embed="rId2">
            <a:extLst/>
          </a:blip>
          <a:srcRect b="1219"/>
          <a:stretch>
            <a:fillRect/>
          </a:stretch>
        </p:blipFill>
        <p:spPr>
          <a:xfrm>
            <a:off x="0" y="1232900"/>
            <a:ext cx="9144000" cy="59531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7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10170</TotalTime>
  <Words>826</Words>
  <Application>Microsoft Office PowerPoint</Application>
  <PresentationFormat>Affichage à l'écran (4:3)</PresentationFormat>
  <Paragraphs>235</Paragraphs>
  <Slides>18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Helvetica</vt:lpstr>
      <vt:lpstr>Mangal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Le Pôle numérique</vt:lpstr>
      <vt:lpstr>Les campagnes : une mission nationale</vt:lpstr>
      <vt:lpstr>Présentation PowerPoint</vt:lpstr>
      <vt:lpstr>Des projets internationaux</vt:lpstr>
      <vt:lpstr>Présentation PowerPoint</vt:lpstr>
      <vt:lpstr>Présentation PowerPoint</vt:lpstr>
      <vt:lpstr>Préparation des campagnes avec MEDIUM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Préservation à long terme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Numériser des documents patrimoniaux</dc:title>
  <dc:creator>kagan</dc:creator>
  <cp:lastModifiedBy>kagan</cp:lastModifiedBy>
  <cp:revision>577</cp:revision>
  <dcterms:created xsi:type="dcterms:W3CDTF">2016-09-03T17:24:19Z</dcterms:created>
  <dcterms:modified xsi:type="dcterms:W3CDTF">2020-02-07T00:23:59Z</dcterms:modified>
</cp:coreProperties>
</file>